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9"/>
  </p:notesMasterIdLst>
  <p:sldIdLst>
    <p:sldId id="256" r:id="rId3"/>
    <p:sldId id="257" r:id="rId4"/>
    <p:sldId id="258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7" r:id="rId82"/>
    <p:sldId id="336" r:id="rId83"/>
    <p:sldId id="338" r:id="rId84"/>
    <p:sldId id="339" r:id="rId85"/>
    <p:sldId id="340" r:id="rId86"/>
    <p:sldId id="342" r:id="rId87"/>
    <p:sldId id="341" r:id="rId88"/>
    <p:sldId id="343" r:id="rId89"/>
    <p:sldId id="344" r:id="rId90"/>
    <p:sldId id="345" r:id="rId91"/>
    <p:sldId id="346" r:id="rId92"/>
    <p:sldId id="347" r:id="rId93"/>
    <p:sldId id="389" r:id="rId94"/>
    <p:sldId id="390" r:id="rId95"/>
    <p:sldId id="391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C8EEA-9B0D-40D1-813B-B1A0DB024338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F6089-A7F1-4F14-8EC5-1A88288EA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778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6089-A7F1-4F14-8EC5-1A88288EA6B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47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7F4B887-0A42-49B6-AAAF-F9AA79F4D8D5}" type="slidenum">
              <a:rPr lang="en-US" altLang="en-US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1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361"/>
            <a:ext cx="5486400" cy="411707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F6089-A7F1-4F14-8EC5-1A88288EA6B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40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6089-A7F1-4F14-8EC5-1A88288EA6B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093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F23DD19-EC4F-4C6E-AE2F-17EC4869BA6D}" type="slidenum">
              <a:rPr lang="en-US" altLang="en-US" smtClean="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3</a:t>
            </a:fld>
            <a:endParaRPr lang="en-US" altLang="en-US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361"/>
            <a:ext cx="5486400" cy="411707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00B6E52-14B0-4DC4-B519-6058A40C6E83}" type="slidenum">
              <a:rPr lang="en-US" altLang="en-US" smtClean="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4</a:t>
            </a:fld>
            <a:endParaRPr lang="en-US" altLang="en-US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361"/>
            <a:ext cx="5486400" cy="411707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 eaLnBrk="1" hangingPunct="1"/>
            <a:fld id="{26894793-E5A3-44C4-B873-0C725DA75E23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765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 eaLnBrk="1" hangingPunct="1"/>
            <a:fld id="{BCB5FAFA-BC04-46DC-9C08-05AF5A258752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 eaLnBrk="1" hangingPunct="1"/>
            <a:fld id="{D20E0A55-A425-483F-9AD3-DDB8B788A74A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 eaLnBrk="1" hangingPunct="1"/>
            <a:fld id="{399FA635-67E4-4975-BEDA-E1B71D091E7A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 eaLnBrk="1" hangingPunct="1"/>
            <a:fld id="{0B1D7038-251B-437C-BA0E-0657CAF0BE16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566EF1-777A-480A-A983-3E2F2E18819F}" type="slidenum">
              <a:rPr lang="en-US" altLang="en-US" smtClean="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361"/>
            <a:ext cx="5486400" cy="411707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82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50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1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53D8B-7A20-4BE0-9A40-08143C1BBBD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622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F788A-BED9-42CF-B608-655389107FE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791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FCF33-BC0B-4C21-81C6-5879F74C03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171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2712" cy="4264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752600"/>
            <a:ext cx="3922713" cy="4264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29D70-B406-4794-9DFE-4AEEDDBE39A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487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F63D7-212A-405E-A785-24327F8A0DA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711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EFCA6-EDDC-46A2-821C-57798E4C951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909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E48D7-CC8A-4795-8280-3E1F678B89F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757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1486E-9AA1-4688-815E-A97832F08B0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70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494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EA99B-CAF8-4645-ADA1-C1D40E0816D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559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ED326-350C-4872-A342-4C8179CC98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279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2000250" cy="5711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3112" cy="5711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DB3D9-F529-4908-BB08-E4D948A1C34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535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7997825" cy="1212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2712" cy="4264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752600"/>
            <a:ext cx="3922713" cy="4264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D0F5B-C505-4DB8-8F05-BB274B239E4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7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8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37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09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30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38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47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4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F58D8-D68C-4FC5-948D-D8FB2550BA71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33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7997825" cy="121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7997825" cy="426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8" name="AutoShape 3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314263702 h 1000"/>
              <a:gd name="T6" fmla="*/ 0 w 1000"/>
              <a:gd name="T7" fmla="*/ 1314263702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1000"/>
              <a:gd name="T19" fmla="*/ 3163 h 1000"/>
              <a:gd name="T20" fmla="*/ 18437 w 1000"/>
              <a:gd name="T21" fmla="*/ 18437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360" cap="sq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IN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29" name="Line 4"/>
          <p:cNvSpPr>
            <a:spLocks noChangeShapeType="1"/>
          </p:cNvSpPr>
          <p:nvPr/>
        </p:nvSpPr>
        <p:spPr bwMode="auto">
          <a:xfrm>
            <a:off x="609600" y="6172200"/>
            <a:ext cx="7924800" cy="1588"/>
          </a:xfrm>
          <a:prstGeom prst="line">
            <a:avLst/>
          </a:prstGeom>
          <a:noFill/>
          <a:ln w="3240" cap="sq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IN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609600" y="6245225"/>
            <a:ext cx="19780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>
                <a:latin typeface="Arial" charset="0"/>
              </a:rPr>
              <a:t>Signals and Systems</a:t>
            </a:r>
            <a:endParaRPr lang="en-IN"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24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IN">
                <a:latin typeface="Arial" charset="0"/>
              </a:rPr>
              <a:t>Khosrow Ghadiri - EE Dept. SJSU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19780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  <a:defRPr/>
            </a:pPr>
            <a:fld id="{D2938D2B-8BB8-40F2-9738-9897DB47B6E8}" type="slidenum">
              <a:rPr lang="en-IN">
                <a:latin typeface="Arial" charset="0"/>
              </a:rPr>
              <a:pPr defTabSz="449263" fontAlgn="base">
                <a:spcBef>
                  <a:spcPct val="0"/>
                </a:spcBef>
                <a:spcAft>
                  <a:spcPct val="0"/>
                </a:spcAft>
                <a:buSzPct val="100000"/>
                <a:defRPr/>
              </a:pPr>
              <a:t>‹#›</a:t>
            </a:fld>
            <a:endParaRPr lang="en-I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56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3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15.wmf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1.wmf"/><Relationship Id="rId17" Type="http://schemas.openxmlformats.org/officeDocument/2006/relationships/image" Target="../media/image13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image" Target="../media/image12.wmf"/><Relationship Id="rId23" Type="http://schemas.openxmlformats.org/officeDocument/2006/relationships/image" Target="../media/image16.wmf"/><Relationship Id="rId10" Type="http://schemas.openxmlformats.org/officeDocument/2006/relationships/image" Target="../media/image10.wmf"/><Relationship Id="rId19" Type="http://schemas.openxmlformats.org/officeDocument/2006/relationships/image" Target="../media/image1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3.bin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5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png"/><Relationship Id="rId4" Type="http://schemas.openxmlformats.org/officeDocument/2006/relationships/image" Target="../media/image1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Chapter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just"/>
            <a:r>
              <a:rPr lang="en-IN" dirty="0">
                <a:solidFill>
                  <a:schemeClr val="tx1"/>
                </a:solidFill>
              </a:rPr>
              <a:t>1.1 Introduction to digital signals and systems, Properties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and operations on digital signals.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1.2 Classification of signals, system, LTI system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1.3 Convolution in time domain (linear &amp; circular),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Correlation.</a:t>
            </a:r>
          </a:p>
          <a:p>
            <a:pPr algn="just"/>
            <a:r>
              <a:rPr lang="en-IN" dirty="0">
                <a:solidFill>
                  <a:srgbClr val="FF0000"/>
                </a:solidFill>
              </a:rPr>
              <a:t>Self-Learning Topic: Correlation (Circular)</a:t>
            </a:r>
          </a:p>
        </p:txBody>
      </p:sp>
    </p:spTree>
    <p:extLst>
      <p:ext uri="{BB962C8B-B14F-4D97-AF65-F5344CB8AC3E}">
        <p14:creationId xmlns:p14="http://schemas.microsoft.com/office/powerpoint/2010/main" val="591096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Energy and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Signals corrupted by noise.</a:t>
            </a:r>
          </a:p>
          <a:p>
            <a:endParaRPr lang="en-IN" dirty="0"/>
          </a:p>
          <a:p>
            <a:r>
              <a:rPr lang="en-IN" dirty="0"/>
              <a:t>Energy and Power Spectrum useful to identify signal from noise.</a:t>
            </a:r>
          </a:p>
          <a:p>
            <a:endParaRPr lang="en-IN" dirty="0"/>
          </a:p>
          <a:p>
            <a:r>
              <a:rPr lang="en-IN" dirty="0"/>
              <a:t>Energy and Power spectrum can be calculated by using Fourier transform.</a:t>
            </a:r>
          </a:p>
        </p:txBody>
      </p:sp>
    </p:spTree>
    <p:extLst>
      <p:ext uri="{BB962C8B-B14F-4D97-AF65-F5344CB8AC3E}">
        <p14:creationId xmlns:p14="http://schemas.microsoft.com/office/powerpoint/2010/main" val="33285958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100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352928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9514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101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568952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3090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Number of Samples in output=N1+N2-1</a:t>
            </a:r>
          </a:p>
          <a:p>
            <a:r>
              <a:rPr lang="en-IN" dirty="0"/>
              <a:t>N1 is number of samples in x(n)</a:t>
            </a:r>
          </a:p>
          <a:p>
            <a:r>
              <a:rPr lang="en-IN" dirty="0"/>
              <a:t>N2 is number of samples in h(n)</a:t>
            </a:r>
          </a:p>
          <a:p>
            <a:r>
              <a:rPr lang="en-IN" b="1" dirty="0"/>
              <a:t>Here 4+4-1= 7 samples for y(n)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102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35292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1"/>
            <a:ext cx="6624736" cy="64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8" y="2780929"/>
            <a:ext cx="8200706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36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103</a:t>
            </a:fld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268760"/>
            <a:ext cx="781050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3433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Graphical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104</a:t>
            </a:fld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988840"/>
            <a:ext cx="785875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2765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105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280920" cy="48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8172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106</a:t>
            </a:fld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64096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7610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107</a:t>
            </a:fld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896448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3812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108</a:t>
            </a:fld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036496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6404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109</a:t>
            </a:fld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784976" cy="43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7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9B18E5F-12A4-465D-8AF9-87FE0A2F67C0}" type="slidenum">
              <a:rPr lang="en-IN" altLang="en-US" smtClean="0">
                <a:solidFill>
                  <a:srgbClr val="000000"/>
                </a:solidFill>
              </a:rPr>
              <a:pPr eaLnBrk="1" hangingPunct="1"/>
              <a:t>11</a:t>
            </a:fld>
            <a:endParaRPr lang="en-IN" altLang="en-US">
              <a:solidFill>
                <a:srgbClr val="000000"/>
              </a:solidFill>
            </a:endParaRPr>
          </a:p>
        </p:txBody>
      </p:sp>
      <p:sp>
        <p:nvSpPr>
          <p:cNvPr id="1536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altLang="en-US" sz="2800"/>
              <a:t>Power and Energy in a Physical System</a:t>
            </a:r>
            <a:r>
              <a:rPr lang="en-IN" altLang="en-US"/>
              <a:t> 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marL="466725" indent="-466725" eaLnBrk="1" hangingPunct="1">
              <a:spcBef>
                <a:spcPts val="60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400"/>
              <a:t>The instantaneous power</a:t>
            </a:r>
          </a:p>
          <a:p>
            <a:pPr marL="466725" indent="-466725" eaLnBrk="1" hangingPunct="1">
              <a:spcBef>
                <a:spcPts val="60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400"/>
          </a:p>
          <a:p>
            <a:pPr marL="466725" indent="-466725" eaLnBrk="1" hangingPunct="1"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/>
          </a:p>
          <a:p>
            <a:pPr marL="466725" indent="-466725" eaLnBrk="1" hangingPunct="1">
              <a:spcBef>
                <a:spcPts val="60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400"/>
              <a:t>The total energy</a:t>
            </a:r>
          </a:p>
          <a:p>
            <a:pPr marL="466725" indent="-466725" eaLnBrk="1" hangingPunct="1">
              <a:spcBef>
                <a:spcPts val="60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400"/>
          </a:p>
          <a:p>
            <a:pPr marL="466725" indent="-466725" eaLnBrk="1" hangingPunct="1"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/>
          </a:p>
          <a:p>
            <a:pPr marL="466725" indent="-466725" eaLnBrk="1" hangingPunct="1">
              <a:spcBef>
                <a:spcPts val="60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400"/>
              <a:t>The average power</a:t>
            </a:r>
          </a:p>
        </p:txBody>
      </p:sp>
      <p:graphicFrame>
        <p:nvGraphicFramePr>
          <p:cNvPr id="15365" name="Object 3"/>
          <p:cNvGraphicFramePr>
            <a:graphicFrameLocks noChangeAspect="1"/>
          </p:cNvGraphicFramePr>
          <p:nvPr/>
        </p:nvGraphicFramePr>
        <p:xfrm>
          <a:off x="2195513" y="2349500"/>
          <a:ext cx="25923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" r:id="rId4" imgW="491408" imgH="393628" progId="">
                  <p:embed/>
                </p:oleObj>
              </mc:Choice>
              <mc:Fallback>
                <p:oleObj r:id="rId4" imgW="491408" imgH="39362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349500"/>
                        <a:ext cx="259238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4"/>
          <p:cNvGraphicFramePr>
            <a:graphicFrameLocks noChangeAspect="1"/>
          </p:cNvGraphicFramePr>
          <p:nvPr/>
        </p:nvGraphicFramePr>
        <p:xfrm>
          <a:off x="2151063" y="3721100"/>
          <a:ext cx="42132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4" r:id="rId6" imgW="491449" imgH="393660" progId="">
                  <p:embed/>
                </p:oleObj>
              </mc:Choice>
              <mc:Fallback>
                <p:oleObj r:id="rId6" imgW="491449" imgH="3936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3721100"/>
                        <a:ext cx="421322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5"/>
          <p:cNvGraphicFramePr>
            <a:graphicFrameLocks noChangeAspect="1"/>
          </p:cNvGraphicFramePr>
          <p:nvPr/>
        </p:nvGraphicFramePr>
        <p:xfrm>
          <a:off x="2214563" y="5138738"/>
          <a:ext cx="39957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5" r:id="rId8" imgW="491465" imgH="431770" progId="">
                  <p:embed/>
                </p:oleObj>
              </mc:Choice>
              <mc:Fallback>
                <p:oleObj r:id="rId8" imgW="491465" imgH="4317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5138738"/>
                        <a:ext cx="399573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9353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110</a:t>
            </a:fld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640960" cy="403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3917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111</a:t>
            </a:fld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78497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7930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112</a:t>
            </a:fld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916832"/>
            <a:ext cx="7696200" cy="374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9611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113</a:t>
            </a:fld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2401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114</a:t>
            </a:fld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56984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09775"/>
            <a:ext cx="8856984" cy="285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8973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115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" y="548680"/>
            <a:ext cx="9054899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1030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116</a:t>
            </a:fld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2959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117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32364" y="260648"/>
            <a:ext cx="7997825" cy="1212850"/>
          </a:xfrm>
        </p:spPr>
        <p:txBody>
          <a:bodyPr/>
          <a:lstStyle/>
          <a:p>
            <a:r>
              <a:rPr lang="en-IN" dirty="0"/>
              <a:t>Circular Convolution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772816"/>
            <a:ext cx="794385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0993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Circular 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118</a:t>
            </a:fld>
            <a:endParaRPr lang="en-IN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060848"/>
            <a:ext cx="8428209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8079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119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04664"/>
            <a:ext cx="878497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4" y="1844824"/>
            <a:ext cx="846814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71" y="2752725"/>
            <a:ext cx="8290224" cy="13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359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6F92D79-FDC7-4175-B862-B1FFC62F0FEF}" type="slidenum">
              <a:rPr lang="en-IN" altLang="en-US" smtClean="0">
                <a:solidFill>
                  <a:srgbClr val="000000"/>
                </a:solidFill>
              </a:rPr>
              <a:pPr eaLnBrk="1" hangingPunct="1"/>
              <a:t>12</a:t>
            </a:fld>
            <a:endParaRPr lang="en-IN" altLang="en-US">
              <a:solidFill>
                <a:srgbClr val="000000"/>
              </a:solidFill>
            </a:endParaRPr>
          </a:p>
        </p:txBody>
      </p:sp>
      <p:sp>
        <p:nvSpPr>
          <p:cNvPr id="163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altLang="en-US"/>
              <a:t>Power and Energy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1752600"/>
            <a:ext cx="8397875" cy="4267200"/>
          </a:xfrm>
        </p:spPr>
        <p:txBody>
          <a:bodyPr/>
          <a:lstStyle/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1800"/>
              <a:t>By definition, the total energy over the time interval             in a continuous-time signal      is: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1800"/>
              <a:t>        denote the magnitude of the (possibly complex) number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1800"/>
              <a:t>The time average power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1800"/>
              <a:t>By definition, the total energy over the time interval             in a discrete-time signal       is: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1800"/>
              <a:t>The time average power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/>
          </a:p>
        </p:txBody>
      </p:sp>
      <p:graphicFrame>
        <p:nvGraphicFramePr>
          <p:cNvPr id="16389" name="Object 3"/>
          <p:cNvGraphicFramePr>
            <a:graphicFrameLocks noChangeAspect="1"/>
          </p:cNvGraphicFramePr>
          <p:nvPr/>
        </p:nvGraphicFramePr>
        <p:xfrm>
          <a:off x="7235825" y="1751013"/>
          <a:ext cx="9366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2" r:id="rId5" imgW="491457" imgH="228578" progId="">
                  <p:embed/>
                </p:oleObj>
              </mc:Choice>
              <mc:Fallback>
                <p:oleObj r:id="rId5" imgW="491457" imgH="22857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1751013"/>
                        <a:ext cx="93662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4"/>
          <p:cNvGraphicFramePr>
            <a:graphicFrameLocks noChangeAspect="1"/>
          </p:cNvGraphicFramePr>
          <p:nvPr/>
        </p:nvGraphicFramePr>
        <p:xfrm>
          <a:off x="3779838" y="1989138"/>
          <a:ext cx="50323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3" r:id="rId7" imgW="304565" imgH="253799" progId="">
                  <p:embed/>
                </p:oleObj>
              </mc:Choice>
              <mc:Fallback>
                <p:oleObj r:id="rId7" imgW="304565" imgH="25379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989138"/>
                        <a:ext cx="503237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5"/>
          <p:cNvGraphicFramePr>
            <a:graphicFrameLocks noChangeAspect="1"/>
          </p:cNvGraphicFramePr>
          <p:nvPr/>
        </p:nvGraphicFramePr>
        <p:xfrm>
          <a:off x="3890963" y="2303463"/>
          <a:ext cx="1795462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4" r:id="rId9" imgW="491344" imgH="355488" progId="">
                  <p:embed/>
                </p:oleObj>
              </mc:Choice>
              <mc:Fallback>
                <p:oleObj r:id="rId9" imgW="491344" imgH="35548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63" y="2303463"/>
                        <a:ext cx="1795462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6"/>
          <p:cNvGraphicFramePr>
            <a:graphicFrameLocks noChangeAspect="1"/>
          </p:cNvGraphicFramePr>
          <p:nvPr/>
        </p:nvGraphicFramePr>
        <p:xfrm>
          <a:off x="684213" y="2830513"/>
          <a:ext cx="5762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5" r:id="rId11" imgW="355418" imgH="279258" progId="">
                  <p:embed/>
                </p:oleObj>
              </mc:Choice>
              <mc:Fallback>
                <p:oleObj r:id="rId11" imgW="355418" imgH="27925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830513"/>
                        <a:ext cx="57626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7"/>
          <p:cNvGraphicFramePr>
            <a:graphicFrameLocks noChangeAspect="1"/>
          </p:cNvGraphicFramePr>
          <p:nvPr/>
        </p:nvGraphicFramePr>
        <p:xfrm>
          <a:off x="7847013" y="2835275"/>
          <a:ext cx="541337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6" r:id="rId13" imgW="304565" imgH="253799" progId="">
                  <p:embed/>
                </p:oleObj>
              </mc:Choice>
              <mc:Fallback>
                <p:oleObj r:id="rId13" imgW="304565" imgH="25379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7013" y="2835275"/>
                        <a:ext cx="541337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8"/>
          <p:cNvGraphicFramePr>
            <a:graphicFrameLocks noChangeAspect="1"/>
          </p:cNvGraphicFramePr>
          <p:nvPr/>
        </p:nvGraphicFramePr>
        <p:xfrm>
          <a:off x="3779838" y="3429000"/>
          <a:ext cx="22336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7" r:id="rId14" imgW="491457" imgH="431763" progId="">
                  <p:embed/>
                </p:oleObj>
              </mc:Choice>
              <mc:Fallback>
                <p:oleObj r:id="rId14" imgW="491457" imgH="43176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429000"/>
                        <a:ext cx="2233612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9"/>
          <p:cNvGraphicFramePr>
            <a:graphicFrameLocks noChangeAspect="1"/>
          </p:cNvGraphicFramePr>
          <p:nvPr/>
        </p:nvGraphicFramePr>
        <p:xfrm>
          <a:off x="7235825" y="4149725"/>
          <a:ext cx="9366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8" r:id="rId16" imgW="491416" imgH="228559" progId="">
                  <p:embed/>
                </p:oleObj>
              </mc:Choice>
              <mc:Fallback>
                <p:oleObj r:id="rId16" imgW="491416" imgH="22855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149725"/>
                        <a:ext cx="9366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Object 10"/>
          <p:cNvGraphicFramePr>
            <a:graphicFrameLocks noChangeAspect="1"/>
          </p:cNvGraphicFramePr>
          <p:nvPr/>
        </p:nvGraphicFramePr>
        <p:xfrm>
          <a:off x="3421063" y="4365625"/>
          <a:ext cx="5032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9" r:id="rId18" imgW="317203" imgH="253754" progId="">
                  <p:embed/>
                </p:oleObj>
              </mc:Choice>
              <mc:Fallback>
                <p:oleObj r:id="rId18" imgW="317203" imgH="25375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1063" y="4365625"/>
                        <a:ext cx="503237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7" name="Object 11"/>
          <p:cNvGraphicFramePr>
            <a:graphicFrameLocks noChangeAspect="1"/>
          </p:cNvGraphicFramePr>
          <p:nvPr/>
        </p:nvGraphicFramePr>
        <p:xfrm>
          <a:off x="3779838" y="4652963"/>
          <a:ext cx="13684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0" r:id="rId20" imgW="491449" imgH="469851" progId="">
                  <p:embed/>
                </p:oleObj>
              </mc:Choice>
              <mc:Fallback>
                <p:oleObj r:id="rId20" imgW="491449" imgH="46985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652963"/>
                        <a:ext cx="136842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8" name="Object 12"/>
          <p:cNvGraphicFramePr>
            <a:graphicFrameLocks noChangeAspect="1"/>
          </p:cNvGraphicFramePr>
          <p:nvPr/>
        </p:nvGraphicFramePr>
        <p:xfrm>
          <a:off x="3708400" y="5445125"/>
          <a:ext cx="23050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1" r:id="rId22" imgW="491432" imgH="469836" progId="">
                  <p:embed/>
                </p:oleObj>
              </mc:Choice>
              <mc:Fallback>
                <p:oleObj r:id="rId22" imgW="491432" imgH="46983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445125"/>
                        <a:ext cx="230505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473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120</a:t>
            </a:fld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043454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4269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121</a:t>
            </a:fld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412776"/>
            <a:ext cx="8650131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338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122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568952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5547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123</a:t>
            </a:fld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712968" cy="453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4601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124</a:t>
            </a:fld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712967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605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125</a:t>
            </a:fld>
            <a:endParaRPr lang="en-I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704856" cy="85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8396133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5482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126</a:t>
            </a:fld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2" y="620688"/>
            <a:ext cx="898827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7631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127</a:t>
            </a:fld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696722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9519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128</a:t>
            </a:fld>
            <a:endParaRPr lang="en-I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43190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33" y="2204864"/>
            <a:ext cx="811407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4387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129</a:t>
            </a:fld>
            <a:endParaRPr lang="en-IN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6312"/>
            <a:ext cx="8634844" cy="381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80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13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20" y="637247"/>
            <a:ext cx="7358081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55872"/>
            <a:ext cx="8654162" cy="180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2347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130</a:t>
            </a:fld>
            <a:endParaRPr lang="en-IN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862988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5892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131</a:t>
            </a:fld>
            <a:endParaRPr lang="en-IN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64" y="548680"/>
            <a:ext cx="8562777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9527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132</a:t>
            </a:fld>
            <a:endParaRPr lang="en-IN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206280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3251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F429D70-B406-4794-9DFE-4AEEDDBE39A9}" type="slidenum">
              <a:rPr lang="en-IN" smtClean="0"/>
              <a:pPr>
                <a:defRPr/>
              </a:pPr>
              <a:t>133</a:t>
            </a:fld>
            <a:endParaRPr lang="en-IN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496944" cy="460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0628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134</a:t>
            </a:fld>
            <a:endParaRPr lang="en-IN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1"/>
            <a:ext cx="8208912" cy="67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19263"/>
            <a:ext cx="8424300" cy="43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9644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135</a:t>
            </a:fld>
            <a:endParaRPr lang="en-IN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8"/>
            <a:ext cx="8445687" cy="674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9245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Used when two signals are to be compared.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Measure of degree to which two signals are similar.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b="1" dirty="0"/>
              <a:t>Cross Correlation </a:t>
            </a:r>
            <a:r>
              <a:rPr lang="en-IN" dirty="0"/>
              <a:t>– correlation of two separate signals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b="1" dirty="0"/>
              <a:t>Auto Correlation </a:t>
            </a:r>
            <a:r>
              <a:rPr lang="en-IN" dirty="0"/>
              <a:t>– correlation of signal with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1734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Cross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137</a:t>
            </a:fld>
            <a:endParaRPr lang="en-IN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518369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73016"/>
            <a:ext cx="8496944" cy="111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4941168"/>
            <a:ext cx="4536504" cy="96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8084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Auto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138</a:t>
            </a:fld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76095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294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139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-3487"/>
            <a:ext cx="6336704" cy="686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7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Discrete signal is function of discrete independent variable.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n is integer value of independent variable.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Discrete time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Here independent variable is n along with sampling time (T).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14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33286"/>
            <a:ext cx="7848872" cy="81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9197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140</a:t>
            </a:fld>
            <a:endParaRPr lang="en-IN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0"/>
            <a:ext cx="5904656" cy="681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0151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26EFCA6-EDDC-46A2-821C-57798E4C9510}" type="slidenum">
              <a:rPr lang="en-IN" smtClean="0"/>
              <a:pPr>
                <a:defRPr/>
              </a:pPr>
              <a:t>141</a:t>
            </a:fld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30654"/>
            <a:ext cx="6073013" cy="682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2365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142</a:t>
            </a:fld>
            <a:endParaRPr lang="en-I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-1"/>
            <a:ext cx="5976664" cy="686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6621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143</a:t>
            </a:fld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2286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3062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Method for Calculating Auto and Cross Correlation.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b="1" dirty="0"/>
              <a:t>Steps for Matrix Method Correlation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Take signal x(n) as it is.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Fold sequence y(n) to obtain y(-n).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Obtain convolution of x(n) and y(-n).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The result of convolution will be same as correlation.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7850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145</a:t>
            </a:fld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57789"/>
            <a:ext cx="5472608" cy="71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5472608" cy="59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5184576" cy="25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229200"/>
            <a:ext cx="5256584" cy="9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146</a:t>
            </a:fld>
            <a:endParaRPr lang="en-I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6632"/>
            <a:ext cx="6048672" cy="670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75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1988840"/>
            <a:ext cx="4608512" cy="6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15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6672"/>
            <a:ext cx="7056784" cy="88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3888432" cy="249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05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16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6672"/>
            <a:ext cx="7056784" cy="88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4495378" cy="58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24944"/>
            <a:ext cx="3672408" cy="252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007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17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6672"/>
            <a:ext cx="7056784" cy="88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3960440" cy="66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24044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161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18</a:t>
            </a:fld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3713162"/>
            <a:ext cx="20669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6672"/>
            <a:ext cx="7056784" cy="88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70478"/>
            <a:ext cx="8208912" cy="352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76890"/>
            <a:ext cx="6443914" cy="121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82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19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056784" cy="79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806489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535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58" y="1700808"/>
            <a:ext cx="865182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553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20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2060848"/>
            <a:ext cx="4466630" cy="154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699" y="3789040"/>
            <a:ext cx="4906570" cy="204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056784" cy="79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30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21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056784" cy="79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583264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182" y="3501008"/>
            <a:ext cx="3893596" cy="228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223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22</a:t>
            </a:fld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" y="1700808"/>
            <a:ext cx="8982937" cy="489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056784" cy="79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144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23</a:t>
            </a:fld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4968552" cy="70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056784" cy="79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781300"/>
            <a:ext cx="3382714" cy="93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05064"/>
            <a:ext cx="5256584" cy="193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908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24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7344816" cy="94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0" y="1916832"/>
            <a:ext cx="621069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62" y="2516413"/>
            <a:ext cx="3447822" cy="56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2976"/>
            <a:ext cx="4572703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235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Sampling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A continuous time signal can be represented in its samples and can be recovered back when sampling frequency f</a:t>
            </a:r>
            <a:r>
              <a:rPr lang="en-IN" baseline="-25000" dirty="0"/>
              <a:t>s</a:t>
            </a:r>
            <a:r>
              <a:rPr lang="en-IN" dirty="0"/>
              <a:t> is greater than or equal to the twice the highest frequency component of message signal (</a:t>
            </a:r>
            <a:r>
              <a:rPr lang="en-IN" dirty="0" err="1"/>
              <a:t>fm</a:t>
            </a:r>
            <a:r>
              <a:rPr lang="en-IN" dirty="0"/>
              <a:t>). </a:t>
            </a:r>
            <a:br>
              <a:rPr lang="en-IN" b="0" i="0" u="none" strike="noStrike" dirty="0">
                <a:effectLst/>
              </a:rPr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25</a:t>
            </a:fld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653136"/>
            <a:ext cx="2710606" cy="1204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038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Relationship between </a:t>
            </a:r>
            <a:r>
              <a:rPr lang="en-IN" dirty="0" err="1"/>
              <a:t>analog</a:t>
            </a:r>
            <a:r>
              <a:rPr lang="en-IN" dirty="0"/>
              <a:t> and digital signal by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26</a:t>
            </a:fld>
            <a:endParaRPr lang="en-IN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6882098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22670"/>
            <a:ext cx="7812647" cy="263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70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27</a:t>
            </a:fld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8" y="548680"/>
            <a:ext cx="8924444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60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Discrete Time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28</a:t>
            </a:fld>
            <a:endParaRPr lang="en-IN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3533"/>
            <a:ext cx="6984776" cy="295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642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66725" indent="-466725" eaLnBrk="1" hangingPunct="1"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dirty="0"/>
              <a:t>Deterministic and Random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Signals specified by mathematical equations are deterministic signals</a:t>
            </a:r>
          </a:p>
          <a:p>
            <a:r>
              <a:rPr lang="en-IN" dirty="0" err="1"/>
              <a:t>Eg</a:t>
            </a:r>
            <a:r>
              <a:rPr lang="en-IN" dirty="0"/>
              <a:t>: Ramp , Unit Step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Signals whose characteristics are random in nature are random signals</a:t>
            </a:r>
          </a:p>
          <a:p>
            <a:pPr marL="0" indent="0"/>
            <a:r>
              <a:rPr lang="en-IN" dirty="0" err="1"/>
              <a:t>Eg</a:t>
            </a:r>
            <a:r>
              <a:rPr lang="en-IN" dirty="0"/>
              <a:t>: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0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363C40D-AF77-4B39-A974-CBBAA6AEAEE4}" type="slidenum">
              <a:rPr lang="en-IN" altLang="en-US" smtClean="0">
                <a:solidFill>
                  <a:srgbClr val="000000"/>
                </a:solidFill>
              </a:rPr>
              <a:pPr eaLnBrk="1" hangingPunct="1"/>
              <a:t>3</a:t>
            </a:fld>
            <a:endParaRPr lang="en-IN" altLang="en-US">
              <a:solidFill>
                <a:srgbClr val="000000"/>
              </a:solidFill>
            </a:endParaRPr>
          </a:p>
        </p:txBody>
      </p:sp>
      <p:sp>
        <p:nvSpPr>
          <p:cNvPr id="409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altLang="en-US"/>
              <a:t>Signal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1752600"/>
            <a:ext cx="8001000" cy="4267200"/>
          </a:xfrm>
        </p:spPr>
        <p:txBody>
          <a:bodyPr>
            <a:normAutofit lnSpcReduction="10000"/>
          </a:bodyPr>
          <a:lstStyle/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100" dirty="0"/>
              <a:t>A signal is a pattern of variation that carry information.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100" dirty="0"/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100" dirty="0"/>
              <a:t>Signals are represented mathematically as a function of one or more independent variable. 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100" dirty="0"/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100" dirty="0"/>
              <a:t>A picture is brightness as a function of two spatial variables, x and y.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100" dirty="0"/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100" dirty="0"/>
              <a:t>In this course signals involving a single independent variable, generally refer to as a time, t are considered. Although it may not represent time in specific application.</a:t>
            </a:r>
          </a:p>
          <a:p>
            <a:pPr marL="0" indent="0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100" dirty="0"/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100" dirty="0"/>
              <a:t>A signal is a real-valued or scalar-valued function of an independent variable t.  </a:t>
            </a:r>
          </a:p>
        </p:txBody>
      </p:sp>
    </p:spTree>
    <p:extLst>
      <p:ext uri="{BB962C8B-B14F-4D97-AF65-F5344CB8AC3E}">
        <p14:creationId xmlns:p14="http://schemas.microsoft.com/office/powerpoint/2010/main" val="3087674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altLang="en-US" dirty="0"/>
            </a:br>
            <a:br>
              <a:rPr lang="en-IN" altLang="en-US" dirty="0"/>
            </a:br>
            <a:r>
              <a:rPr lang="en-IN" altLang="en-US" dirty="0"/>
              <a:t>Periodic and Non-periodic </a:t>
            </a:r>
            <a:br>
              <a:rPr lang="en-IN" alt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 discrete time signal is said to be periodic if the signal remains the same after left and right shifting operation by (</a:t>
            </a:r>
            <a:r>
              <a:rPr lang="en-IN" dirty="0" err="1"/>
              <a:t>k.N</a:t>
            </a:r>
            <a:r>
              <a:rPr lang="en-IN" dirty="0"/>
              <a:t>) or 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Where k is constant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N is fundamental time period of the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Both k and N are integer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514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31</a:t>
            </a:fld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1396"/>
            <a:ext cx="7272808" cy="681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478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32</a:t>
            </a:fld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0"/>
            <a:ext cx="6696745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607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33</a:t>
            </a:fld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7" y="908720"/>
            <a:ext cx="8801641" cy="503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42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34</a:t>
            </a:fld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8483"/>
            <a:ext cx="6120680" cy="593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049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35</a:t>
            </a:fld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0"/>
            <a:ext cx="6336704" cy="623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13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Even Signal: Discrete time signal exhibits symmetry with respect to n=0 it is even signal.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Even signal satisfies this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36</a:t>
            </a:fld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48680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94439"/>
            <a:ext cx="3384376" cy="1204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502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37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48680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66125"/>
            <a:ext cx="4666487" cy="397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76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Odd Signal: Discrete time signal exhibits antisymmetric with respect to n=0 it is odd signal.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Even signal satisfies this condition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38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548680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03" y="4221087"/>
            <a:ext cx="3179657" cy="106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85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39</a:t>
            </a:fld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81213"/>
            <a:ext cx="4392488" cy="390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548680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67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353CA55-8C50-4E28-8DD6-34D8794B3654}" type="slidenum">
              <a:rPr lang="en-IN" altLang="en-US" smtClean="0">
                <a:solidFill>
                  <a:srgbClr val="000000"/>
                </a:solidFill>
              </a:rPr>
              <a:pPr eaLnBrk="1" hangingPunct="1"/>
              <a:t>4</a:t>
            </a:fld>
            <a:endParaRPr lang="en-IN" altLang="en-US">
              <a:solidFill>
                <a:srgbClr val="000000"/>
              </a:solidFill>
            </a:endParaRPr>
          </a:p>
        </p:txBody>
      </p:sp>
      <p:sp>
        <p:nvSpPr>
          <p:cNvPr id="512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altLang="en-US"/>
              <a:t>Example of signals</a:t>
            </a: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marL="466725" indent="-466725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600" dirty="0"/>
              <a:t>Electrical signals like voltages, current and EM field in circuit</a:t>
            </a:r>
          </a:p>
          <a:p>
            <a:pPr marL="466725" indent="-466725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600" dirty="0"/>
              <a:t>Acoustic signals like audio or speech signals (</a:t>
            </a:r>
            <a:r>
              <a:rPr lang="en-IN" altLang="en-US" sz="2600" dirty="0" err="1"/>
              <a:t>analog</a:t>
            </a:r>
            <a:r>
              <a:rPr lang="en-IN" altLang="en-US" sz="2600" dirty="0"/>
              <a:t> or digital)</a:t>
            </a:r>
          </a:p>
          <a:p>
            <a:pPr marL="466725" indent="-466725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600" dirty="0"/>
              <a:t>Video signals like intensity variation in an image</a:t>
            </a:r>
          </a:p>
          <a:p>
            <a:pPr marL="466725" indent="-466725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600" dirty="0"/>
              <a:t>Biological signal like sequence of bases in gene </a:t>
            </a:r>
          </a:p>
          <a:p>
            <a:pPr marL="466725" indent="-466725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600" dirty="0"/>
              <a:t>Noise which will be treated as unwanted signal</a:t>
            </a:r>
          </a:p>
          <a:p>
            <a:pPr marL="0" indent="0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4273553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 discrete time signal is neither even nor odd is expressed as :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40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4564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67" y="3212976"/>
            <a:ext cx="5661838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697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Calculation of Even and Odd part of the signal: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41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4564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66864"/>
            <a:ext cx="567592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414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42</a:t>
            </a:fld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6840760" cy="53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4564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68960"/>
            <a:ext cx="6336704" cy="203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606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43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4564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00808"/>
            <a:ext cx="809904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127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If energy of discrete time signal is finite and non zero then the signal is energy signal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44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20688"/>
            <a:ext cx="6048672" cy="7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5688632" cy="119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4745905"/>
            <a:ext cx="5630499" cy="62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54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If power of discrete time signal is finite and non zero then the signal is power signal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45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20688"/>
            <a:ext cx="6048672" cy="7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5251647"/>
            <a:ext cx="6048671" cy="65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68" y="3380346"/>
            <a:ext cx="5789459" cy="123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080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46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-18912"/>
            <a:ext cx="6768752" cy="689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381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47</a:t>
            </a:fld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482"/>
            <a:ext cx="6840760" cy="685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185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Causal Signal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Non Causal if defined for n&lt;=0 or for both n&gt;0 and n&lt;=0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If system is non causal then: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48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26363"/>
            <a:ext cx="6840760" cy="78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3645405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89" y="4653136"/>
            <a:ext cx="3859629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25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Non causal discrete time signal only defined for n&lt;=0 is called anti causal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49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26363"/>
            <a:ext cx="6840760" cy="78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23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161925" y="407988"/>
            <a:ext cx="8982075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 marL="4556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  <a:buClr>
                <a:srgbClr val="FF0000"/>
              </a:buClr>
              <a:buFont typeface="Times New Roman" pitchFamily="16" charset="0"/>
              <a:buBlip>
                <a:blip r:embed="rId3"/>
              </a:buBlip>
              <a:defRPr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</a:t>
            </a: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Classification of Signal</a:t>
            </a:r>
          </a:p>
          <a:p>
            <a:pPr lvl="1" indent="0">
              <a:lnSpc>
                <a:spcPct val="140000"/>
              </a:lnSpc>
              <a:buClr>
                <a:srgbClr val="3333CC"/>
              </a:buClr>
              <a:buFont typeface="Times New Roman" pitchFamily="16" charset="0"/>
              <a:buBlip>
                <a:blip r:embed="rId4"/>
              </a:buBlip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Continuous-</a:t>
            </a: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time</a:t>
            </a: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and discrete-time signal</a:t>
            </a:r>
          </a:p>
          <a:p>
            <a:pPr lvl="1" indent="0">
              <a:lnSpc>
                <a:spcPct val="140000"/>
              </a:lnSpc>
              <a:buClr>
                <a:srgbClr val="3333CC"/>
              </a:buClr>
              <a:buFont typeface="Times New Roman" pitchFamily="16" charset="0"/>
              <a:buBlip>
                <a:blip r:embed="rId4"/>
              </a:buBlip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Analog and digital signal (time and amplitude)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(1) </a:t>
            </a:r>
            <a:r>
              <a:rPr lang="en-US" sz="2000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Continuous-time signal</a:t>
            </a:r>
            <a:r>
              <a:rPr lang="zh-CN" sz="2000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：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(2) </a:t>
            </a:r>
            <a:r>
              <a:rPr lang="en-US" sz="2000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Discrete-time signal</a:t>
            </a:r>
            <a:r>
              <a:rPr lang="zh-CN" sz="2000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：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Discrete variable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Continuous 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amplitude  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                                             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Time-domain discrete signals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(3) </a:t>
            </a:r>
            <a:r>
              <a:rPr lang="en-US" sz="2000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Analog Signal: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Continuous variable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Continuous amplitude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      Speech, Television,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Time-domain continuous signals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(4) </a:t>
            </a:r>
            <a:r>
              <a:rPr lang="en-US" sz="2000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Digital Signal</a:t>
            </a:r>
            <a:r>
              <a:rPr lang="zh-CN" sz="2000" b="1" u="sng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：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Discrete variables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Discrete </a:t>
            </a: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amplitude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      Quantized discrete-time signals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endParaRPr lang="en-US" sz="2000" b="1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65397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50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" y="908720"/>
            <a:ext cx="8999633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019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51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" y="1124744"/>
            <a:ext cx="889533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117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52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1" y="836712"/>
            <a:ext cx="8971438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197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err="1"/>
              <a:t>Downsampling</a:t>
            </a:r>
            <a:r>
              <a:rPr lang="en-IN" dirty="0"/>
              <a:t> = signal x(n) here  n is replaced by </a:t>
            </a:r>
            <a:r>
              <a:rPr lang="en-IN" dirty="0" err="1"/>
              <a:t>Dn</a:t>
            </a:r>
            <a:r>
              <a:rPr lang="en-IN" dirty="0"/>
              <a:t> where D is an integer..</a:t>
            </a:r>
          </a:p>
          <a:p>
            <a:endParaRPr lang="en-IN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err="1"/>
              <a:t>Upsampling</a:t>
            </a:r>
            <a:r>
              <a:rPr lang="en-IN" dirty="0"/>
              <a:t> = signal x(n) here n is replaced by n/I where I is an integer….</a:t>
            </a:r>
          </a:p>
          <a:p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53</a:t>
            </a:fld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06" y="764704"/>
            <a:ext cx="7344816" cy="68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362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54</a:t>
            </a:fld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0102"/>
            <a:ext cx="6696744" cy="678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490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55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52490"/>
            <a:ext cx="6840760" cy="680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132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56</a:t>
            </a:fld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1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03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57</a:t>
            </a:fld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2696"/>
            <a:ext cx="770792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52612"/>
            <a:ext cx="7982933" cy="409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36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 Shifting of Discrete Time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712968" cy="5105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X(n)  signal will be shifted by variable m i.e. x(n)=x(n-m)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m is positive integer signal is delayed by m units of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Delay results in shifting each sample of x(n) to right.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m is negative integer signal is advanced by m units of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Advance results in shifting each sample of x(n) to left.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61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59</a:t>
            </a:fld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66" y="45511"/>
            <a:ext cx="9161365" cy="681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85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366713" y="393700"/>
            <a:ext cx="5105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>
                <a:srgbClr val="FF0000"/>
              </a:buClr>
              <a:buFont typeface="Times New Roman" pitchFamily="16" charset="0"/>
              <a:buBlip>
                <a:blip r:embed="rId3"/>
              </a:buBlip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 Signal Processing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6350" y="4778375"/>
            <a:ext cx="8609013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  <a:buClrTx/>
              <a:buFontTx/>
              <a:buNone/>
              <a:defRPr/>
            </a:pPr>
            <a:r>
              <a:rPr lang="en-US" b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</a:rPr>
              <a:t>Computer, Semiconduct and Information Science</a:t>
            </a:r>
          </a:p>
          <a:p>
            <a:pPr>
              <a:lnSpc>
                <a:spcPct val="120000"/>
              </a:lnSpc>
              <a:buClrTx/>
              <a:buFontTx/>
              <a:buNone/>
              <a:defRPr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     </a:t>
            </a: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1960’s-1970’s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17475" y="1038225"/>
            <a:ext cx="8729663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-122"/>
                <a:ea typeface="黑体" charset="-122"/>
              </a:rPr>
              <a:t>       </a:t>
            </a:r>
            <a:r>
              <a:rPr lang="en-US" b="1">
                <a:solidFill>
                  <a:srgbClr val="00CC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Representation</a:t>
            </a: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, </a:t>
            </a:r>
            <a:r>
              <a:rPr lang="en-US" b="1">
                <a:solidFill>
                  <a:srgbClr val="0099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transformation</a:t>
            </a: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and </a:t>
            </a:r>
            <a:r>
              <a:rPr lang="en-US" b="1">
                <a:solidFill>
                  <a:srgbClr val="008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manipulation</a:t>
            </a: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</a:t>
            </a:r>
          </a:p>
          <a:p>
            <a:pPr>
              <a:lnSpc>
                <a:spcPct val="130000"/>
              </a:lnSpc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of signals and the information they contain.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747713" y="2259013"/>
            <a:ext cx="8208962" cy="2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Signal operation include: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(1) Transform, filter,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inspection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, spectrum analysis;   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(2) Modulation and coding; 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(3) Analog Signal Processing;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(4) Digital Signal Processing.</a:t>
            </a:r>
          </a:p>
        </p:txBody>
      </p:sp>
    </p:spTree>
    <p:extLst>
      <p:ext uri="{BB962C8B-B14F-4D97-AF65-F5344CB8AC3E}">
        <p14:creationId xmlns:p14="http://schemas.microsoft.com/office/powerpoint/2010/main" val="79506237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Addition of two discrete signals is performed on sample by sample basis.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60</a:t>
            </a:fld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4" y="506907"/>
            <a:ext cx="7416824" cy="86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1" y="3797090"/>
            <a:ext cx="4242515" cy="71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620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61</a:t>
            </a:fld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0" y="620688"/>
            <a:ext cx="9152740" cy="507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4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Multiplication of two discrete signals is performed on sample by sample basis.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62</a:t>
            </a:fld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0688"/>
            <a:ext cx="7100813" cy="73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405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63</a:t>
            </a:fld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8" y="1124744"/>
            <a:ext cx="8856982" cy="468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924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Time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Discrete time system is device or algorithm which accepts input in discrete signal form to produce output or response in discrete time signal form.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445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65</a:t>
            </a:fld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146175" y="304800"/>
            <a:ext cx="7997825" cy="1212850"/>
          </a:xfrm>
        </p:spPr>
        <p:txBody>
          <a:bodyPr/>
          <a:lstStyle/>
          <a:p>
            <a:r>
              <a:rPr lang="en-IN" dirty="0"/>
              <a:t>Discrete Time System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09" y="1772816"/>
            <a:ext cx="883298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091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LTI (Linear Time Invariant)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752600"/>
            <a:ext cx="7997825" cy="4844752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A discrete time system is linear if it obeys principle of superposition and time invariant if input output relationship does not change with time.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When system satisfies property of linearity and time invariance it is called as LTI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377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752600"/>
            <a:ext cx="7997825" cy="4844752"/>
          </a:xfrm>
        </p:spPr>
        <p:txBody>
          <a:bodyPr/>
          <a:lstStyle/>
          <a:p>
            <a:r>
              <a:rPr lang="en-IN" b="1" dirty="0"/>
              <a:t>Basic elements of Representation are:</a:t>
            </a:r>
          </a:p>
          <a:p>
            <a:pPr marL="514350" indent="-514350">
              <a:buAutoNum type="arabicParenR"/>
            </a:pPr>
            <a:r>
              <a:rPr lang="en-IN" dirty="0"/>
              <a:t>Adder</a:t>
            </a:r>
          </a:p>
          <a:p>
            <a:pPr marL="514350" indent="-514350">
              <a:buAutoNum type="arabicParenR"/>
            </a:pPr>
            <a:r>
              <a:rPr lang="en-IN" dirty="0"/>
              <a:t>Constant Multiplier – Constant scaling factor</a:t>
            </a:r>
          </a:p>
          <a:p>
            <a:pPr marL="514350" indent="-514350">
              <a:buAutoNum type="arabicParenR"/>
            </a:pPr>
            <a:r>
              <a:rPr lang="en-IN" dirty="0"/>
              <a:t>Unit Delay Element – one sample unit to delay</a:t>
            </a:r>
          </a:p>
          <a:p>
            <a:pPr marL="514350" indent="-514350">
              <a:buFont typeface="Times New Roman" pitchFamily="16" charset="0"/>
              <a:buAutoNum type="arabicParenR"/>
            </a:pPr>
            <a:r>
              <a:rPr lang="en-IN" dirty="0"/>
              <a:t>Unit Advance Element - one sample unit to advance</a:t>
            </a:r>
          </a:p>
          <a:p>
            <a:pPr marL="514350" indent="-514350">
              <a:buAutoNum type="arabicParenR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67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8" y="729840"/>
            <a:ext cx="7848872" cy="61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720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68</a:t>
            </a:fld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387"/>
            <a:ext cx="8856984" cy="685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836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69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8" y="729840"/>
            <a:ext cx="7848872" cy="61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47748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62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296863" y="414338"/>
            <a:ext cx="9064625" cy="65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buClrTx/>
              <a:buFontTx/>
              <a:buNone/>
              <a:defRPr/>
            </a:pP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Processing of analog signal with digital methods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747713" y="1358900"/>
            <a:ext cx="6942137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(1) Digitalized process for analog signals</a:t>
            </a:r>
          </a:p>
        </p:txBody>
      </p:sp>
      <p:grpSp>
        <p:nvGrpSpPr>
          <p:cNvPr id="10244" name="Group 3"/>
          <p:cNvGrpSpPr>
            <a:grpSpLocks/>
          </p:cNvGrpSpPr>
          <p:nvPr/>
        </p:nvGrpSpPr>
        <p:grpSpPr bwMode="auto">
          <a:xfrm>
            <a:off x="792163" y="2349500"/>
            <a:ext cx="7318375" cy="701675"/>
            <a:chOff x="499" y="1480"/>
            <a:chExt cx="4610" cy="442"/>
          </a:xfrm>
        </p:grpSpPr>
        <p:sp>
          <p:nvSpPr>
            <p:cNvPr id="11268" name="Text Box 4"/>
            <p:cNvSpPr txBox="1">
              <a:spLocks noChangeArrowheads="1"/>
            </p:cNvSpPr>
            <p:nvPr/>
          </p:nvSpPr>
          <p:spPr bwMode="auto">
            <a:xfrm>
              <a:off x="1411" y="1480"/>
              <a:ext cx="721" cy="442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Sample</a:t>
              </a:r>
            </a:p>
          </p:txBody>
        </p:sp>
        <p:sp>
          <p:nvSpPr>
            <p:cNvPr id="11269" name="Text Box 5"/>
            <p:cNvSpPr txBox="1">
              <a:spLocks noChangeArrowheads="1"/>
            </p:cNvSpPr>
            <p:nvPr/>
          </p:nvSpPr>
          <p:spPr bwMode="auto">
            <a:xfrm>
              <a:off x="2417" y="1480"/>
              <a:ext cx="1025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Quantizer</a:t>
              </a:r>
            </a:p>
          </p:txBody>
        </p:sp>
        <p:sp>
          <p:nvSpPr>
            <p:cNvPr id="11270" name="Text Box 6"/>
            <p:cNvSpPr txBox="1">
              <a:spLocks noChangeArrowheads="1"/>
            </p:cNvSpPr>
            <p:nvPr/>
          </p:nvSpPr>
          <p:spPr bwMode="auto">
            <a:xfrm>
              <a:off x="3682" y="1480"/>
              <a:ext cx="644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Coder</a:t>
              </a:r>
            </a:p>
          </p:txBody>
        </p:sp>
        <p:sp>
          <p:nvSpPr>
            <p:cNvPr id="10265" name="AutoShape 7"/>
            <p:cNvSpPr>
              <a:spLocks noChangeArrowheads="1"/>
            </p:cNvSpPr>
            <p:nvPr/>
          </p:nvSpPr>
          <p:spPr bwMode="auto">
            <a:xfrm>
              <a:off x="2135" y="1556"/>
              <a:ext cx="276" cy="143"/>
            </a:xfrm>
            <a:prstGeom prst="rightArrow">
              <a:avLst>
                <a:gd name="adj1" fmla="val 50000"/>
                <a:gd name="adj2" fmla="val 48252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0266" name="AutoShape 8"/>
            <p:cNvSpPr>
              <a:spLocks noChangeArrowheads="1"/>
            </p:cNvSpPr>
            <p:nvPr/>
          </p:nvSpPr>
          <p:spPr bwMode="auto">
            <a:xfrm>
              <a:off x="3446" y="1555"/>
              <a:ext cx="225" cy="146"/>
            </a:xfrm>
            <a:prstGeom prst="rightArrow">
              <a:avLst>
                <a:gd name="adj1" fmla="val 50000"/>
                <a:gd name="adj2" fmla="val 38527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1273" name="Text Box 9"/>
            <p:cNvSpPr txBox="1">
              <a:spLocks noChangeArrowheads="1"/>
            </p:cNvSpPr>
            <p:nvPr/>
          </p:nvSpPr>
          <p:spPr bwMode="auto">
            <a:xfrm>
              <a:off x="499" y="1484"/>
              <a:ext cx="7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x</a:t>
              </a:r>
              <a:r>
                <a:rPr lang="en-US" b="1" baseline="-2500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a</a:t>
              </a:r>
              <a:r>
                <a:rPr lang="en-US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(t)</a:t>
              </a:r>
            </a:p>
          </p:txBody>
        </p:sp>
        <p:sp>
          <p:nvSpPr>
            <p:cNvPr id="10268" name="Line 10"/>
            <p:cNvSpPr>
              <a:spLocks noChangeShapeType="1"/>
            </p:cNvSpPr>
            <p:nvPr/>
          </p:nvSpPr>
          <p:spPr bwMode="auto">
            <a:xfrm>
              <a:off x="1142" y="1628"/>
              <a:ext cx="230" cy="0"/>
            </a:xfrm>
            <a:prstGeom prst="line">
              <a:avLst/>
            </a:prstGeom>
            <a:noFill/>
            <a:ln w="9360" cap="sq">
              <a:solidFill>
                <a:srgbClr val="3333CC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75" name="Text Box 11"/>
            <p:cNvSpPr txBox="1">
              <a:spLocks noChangeArrowheads="1"/>
            </p:cNvSpPr>
            <p:nvPr/>
          </p:nvSpPr>
          <p:spPr bwMode="auto">
            <a:xfrm>
              <a:off x="4392" y="1484"/>
              <a:ext cx="717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x(n)</a:t>
              </a:r>
            </a:p>
          </p:txBody>
        </p:sp>
        <p:sp>
          <p:nvSpPr>
            <p:cNvPr id="10270" name="Line 12"/>
            <p:cNvSpPr>
              <a:spLocks noChangeShapeType="1"/>
            </p:cNvSpPr>
            <p:nvPr/>
          </p:nvSpPr>
          <p:spPr bwMode="auto">
            <a:xfrm>
              <a:off x="4348" y="1628"/>
              <a:ext cx="220" cy="0"/>
            </a:xfrm>
            <a:prstGeom prst="line">
              <a:avLst/>
            </a:prstGeom>
            <a:noFill/>
            <a:ln w="9360" cap="sq">
              <a:solidFill>
                <a:srgbClr val="3333CC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747713" y="3086100"/>
            <a:ext cx="4872037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(2) Digital processing method</a:t>
            </a:r>
          </a:p>
        </p:txBody>
      </p:sp>
      <p:grpSp>
        <p:nvGrpSpPr>
          <p:cNvPr id="10246" name="Group 14"/>
          <p:cNvGrpSpPr>
            <a:grpSpLocks/>
          </p:cNvGrpSpPr>
          <p:nvPr/>
        </p:nvGrpSpPr>
        <p:grpSpPr bwMode="auto">
          <a:xfrm>
            <a:off x="747713" y="4211638"/>
            <a:ext cx="8151812" cy="722312"/>
            <a:chOff x="471" y="2653"/>
            <a:chExt cx="5135" cy="455"/>
          </a:xfrm>
        </p:grpSpPr>
        <p:sp>
          <p:nvSpPr>
            <p:cNvPr id="11279" name="Text Box 15"/>
            <p:cNvSpPr txBox="1">
              <a:spLocks noChangeArrowheads="1"/>
            </p:cNvSpPr>
            <p:nvPr/>
          </p:nvSpPr>
          <p:spPr bwMode="auto">
            <a:xfrm>
              <a:off x="2103" y="2653"/>
              <a:ext cx="479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A/D</a:t>
              </a:r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2823" y="2653"/>
              <a:ext cx="479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DSP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3543" y="2653"/>
              <a:ext cx="479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D/A</a:t>
              </a:r>
            </a:p>
          </p:txBody>
        </p:sp>
        <p:sp>
          <p:nvSpPr>
            <p:cNvPr id="10250" name="AutoShape 18"/>
            <p:cNvSpPr>
              <a:spLocks noChangeArrowheads="1"/>
            </p:cNvSpPr>
            <p:nvPr/>
          </p:nvSpPr>
          <p:spPr bwMode="auto">
            <a:xfrm>
              <a:off x="2583" y="2710"/>
              <a:ext cx="239" cy="143"/>
            </a:xfrm>
            <a:prstGeom prst="rightArrow">
              <a:avLst>
                <a:gd name="adj1" fmla="val 50000"/>
                <a:gd name="adj2" fmla="val 41783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0251" name="AutoShape 19"/>
            <p:cNvSpPr>
              <a:spLocks noChangeArrowheads="1"/>
            </p:cNvSpPr>
            <p:nvPr/>
          </p:nvSpPr>
          <p:spPr bwMode="auto">
            <a:xfrm>
              <a:off x="3303" y="2710"/>
              <a:ext cx="239" cy="143"/>
            </a:xfrm>
            <a:prstGeom prst="rightArrow">
              <a:avLst>
                <a:gd name="adj1" fmla="val 50000"/>
                <a:gd name="adj2" fmla="val 41783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1284" name="Text Box 20"/>
            <p:cNvSpPr txBox="1">
              <a:spLocks noChangeArrowheads="1"/>
            </p:cNvSpPr>
            <p:nvPr/>
          </p:nvSpPr>
          <p:spPr bwMode="auto">
            <a:xfrm>
              <a:off x="471" y="2657"/>
              <a:ext cx="62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x</a:t>
              </a:r>
              <a:r>
                <a:rPr lang="en-US" sz="2000" b="1" baseline="-2500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a</a:t>
              </a: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(t)</a:t>
              </a:r>
            </a:p>
          </p:txBody>
        </p:sp>
        <p:sp>
          <p:nvSpPr>
            <p:cNvPr id="10253" name="Line 21"/>
            <p:cNvSpPr>
              <a:spLocks noChangeShapeType="1"/>
            </p:cNvSpPr>
            <p:nvPr/>
          </p:nvSpPr>
          <p:spPr bwMode="auto">
            <a:xfrm>
              <a:off x="999" y="2782"/>
              <a:ext cx="239" cy="0"/>
            </a:xfrm>
            <a:prstGeom prst="line">
              <a:avLst/>
            </a:prstGeom>
            <a:noFill/>
            <a:ln w="9360" cap="sq">
              <a:solidFill>
                <a:srgbClr val="3333CC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86" name="Text Box 22"/>
            <p:cNvSpPr txBox="1">
              <a:spLocks noChangeArrowheads="1"/>
            </p:cNvSpPr>
            <p:nvPr/>
          </p:nvSpPr>
          <p:spPr bwMode="auto">
            <a:xfrm>
              <a:off x="4983" y="2657"/>
              <a:ext cx="62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y</a:t>
              </a:r>
              <a:r>
                <a:rPr lang="en-US" sz="2000" b="1" baseline="-2500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a</a:t>
              </a: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(t)</a:t>
              </a:r>
            </a:p>
          </p:txBody>
        </p:sp>
        <p:sp>
          <p:nvSpPr>
            <p:cNvPr id="10255" name="Line 23"/>
            <p:cNvSpPr>
              <a:spLocks noChangeShapeType="1"/>
            </p:cNvSpPr>
            <p:nvPr/>
          </p:nvSpPr>
          <p:spPr bwMode="auto">
            <a:xfrm>
              <a:off x="4935" y="2782"/>
              <a:ext cx="191" cy="0"/>
            </a:xfrm>
            <a:prstGeom prst="line">
              <a:avLst/>
            </a:prstGeom>
            <a:noFill/>
            <a:ln w="9360" cap="sq">
              <a:solidFill>
                <a:srgbClr val="3333CC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88" name="Text Box 24"/>
            <p:cNvSpPr txBox="1">
              <a:spLocks noChangeArrowheads="1"/>
            </p:cNvSpPr>
            <p:nvPr/>
          </p:nvSpPr>
          <p:spPr bwMode="auto">
            <a:xfrm>
              <a:off x="4263" y="2653"/>
              <a:ext cx="671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Filter</a:t>
              </a:r>
            </a:p>
          </p:txBody>
        </p:sp>
        <p:sp>
          <p:nvSpPr>
            <p:cNvPr id="10257" name="AutoShape 25"/>
            <p:cNvSpPr>
              <a:spLocks noChangeArrowheads="1"/>
            </p:cNvSpPr>
            <p:nvPr/>
          </p:nvSpPr>
          <p:spPr bwMode="auto">
            <a:xfrm>
              <a:off x="4023" y="2710"/>
              <a:ext cx="239" cy="143"/>
            </a:xfrm>
            <a:prstGeom prst="rightArrow">
              <a:avLst>
                <a:gd name="adj1" fmla="val 50000"/>
                <a:gd name="adj2" fmla="val 41783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1290" name="Text Box 26"/>
            <p:cNvSpPr txBox="1">
              <a:spLocks noChangeArrowheads="1"/>
            </p:cNvSpPr>
            <p:nvPr/>
          </p:nvSpPr>
          <p:spPr bwMode="auto">
            <a:xfrm>
              <a:off x="2391" y="2877"/>
              <a:ext cx="6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18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x(n)</a:t>
              </a:r>
            </a:p>
          </p:txBody>
        </p:sp>
        <p:sp>
          <p:nvSpPr>
            <p:cNvPr id="11291" name="Text Box 27"/>
            <p:cNvSpPr txBox="1">
              <a:spLocks noChangeArrowheads="1"/>
            </p:cNvSpPr>
            <p:nvPr/>
          </p:nvSpPr>
          <p:spPr bwMode="auto">
            <a:xfrm>
              <a:off x="3111" y="2877"/>
              <a:ext cx="6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18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y(n)</a:t>
              </a:r>
            </a:p>
          </p:txBody>
        </p:sp>
        <p:sp>
          <p:nvSpPr>
            <p:cNvPr id="11292" name="Text Box 28"/>
            <p:cNvSpPr txBox="1">
              <a:spLocks noChangeArrowheads="1"/>
            </p:cNvSpPr>
            <p:nvPr/>
          </p:nvSpPr>
          <p:spPr bwMode="auto">
            <a:xfrm>
              <a:off x="1239" y="2654"/>
              <a:ext cx="623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Filter</a:t>
              </a:r>
            </a:p>
          </p:txBody>
        </p:sp>
        <p:sp>
          <p:nvSpPr>
            <p:cNvPr id="10261" name="AutoShape 29"/>
            <p:cNvSpPr>
              <a:spLocks noChangeArrowheads="1"/>
            </p:cNvSpPr>
            <p:nvPr/>
          </p:nvSpPr>
          <p:spPr bwMode="auto">
            <a:xfrm>
              <a:off x="1863" y="2711"/>
              <a:ext cx="239" cy="143"/>
            </a:xfrm>
            <a:prstGeom prst="rightArrow">
              <a:avLst>
                <a:gd name="adj1" fmla="val 50000"/>
                <a:gd name="adj2" fmla="val 41783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4522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70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" y="764704"/>
            <a:ext cx="9138594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4368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71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92088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2" y="548680"/>
            <a:ext cx="7641898" cy="90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78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Static System – Output depends on only current input samples but not on past or future samples – no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Dynamic System – Opposite of static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72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3" y="764704"/>
            <a:ext cx="490791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597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73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572"/>
            <a:ext cx="6624736" cy="682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021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74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0"/>
            <a:ext cx="626469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383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 Invariant and Time Variant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/>
              <a:t>A system is said to be time invariant if its input output characteristics do not change with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5408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Procedure to test for time Invariance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76</a:t>
            </a:fld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842493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82809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test for time Invariance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77</a:t>
            </a:fld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877207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933056"/>
            <a:ext cx="8743547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2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test for time Invariance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78</a:t>
            </a:fld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56895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03939"/>
            <a:ext cx="7340872" cy="79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84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79</a:t>
            </a:fld>
            <a:endParaRPr lang="en-IN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63"/>
            <a:ext cx="6120680" cy="685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77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657225" y="144463"/>
            <a:ext cx="7648575" cy="734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buClrTx/>
              <a:buFontTx/>
              <a:buNone/>
              <a:defRPr/>
            </a:pP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Feature of Digital System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062038" y="1628775"/>
            <a:ext cx="79025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(1) High accuracy: Floating point-8,16,32,64 bits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1062038" y="2185988"/>
            <a:ext cx="75898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(2) High reliability: VLSI </a:t>
            </a:r>
            <a:r>
              <a:rPr lang="en-US" b="1">
                <a:solidFill>
                  <a:srgbClr val="CC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(analog: drift, calibration)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058863" y="2744788"/>
            <a:ext cx="61452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(3) Flexible: DSP, Software, FPGA, VHDL 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1062038" y="3303588"/>
            <a:ext cx="6064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(4) Easy to integrate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1062038" y="3860800"/>
            <a:ext cx="6426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(5) Deal with high dimensional signals  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1062038" y="4419600"/>
            <a:ext cx="65547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(6) Low costs: </a:t>
            </a:r>
            <a:r>
              <a:rPr lang="en-US" b="1">
                <a:solidFill>
                  <a:srgbClr val="CC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reusable, reconfigurable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631825" y="954088"/>
            <a:ext cx="25495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800" b="1">
                <a:solidFill>
                  <a:srgbClr val="66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</a:rPr>
              <a:t>Advantages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1062038" y="4978400"/>
            <a:ext cx="65547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(7) Data logging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1062038" y="5537200"/>
            <a:ext cx="65547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(8) Adaptive capability</a:t>
            </a:r>
          </a:p>
        </p:txBody>
      </p:sp>
    </p:spTree>
    <p:extLst>
      <p:ext uri="{BB962C8B-B14F-4D97-AF65-F5344CB8AC3E}">
        <p14:creationId xmlns:p14="http://schemas.microsoft.com/office/powerpoint/2010/main" val="160321731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80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23" y="0"/>
            <a:ext cx="616035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6924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81</a:t>
            </a:fld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0"/>
            <a:ext cx="566075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8829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and Non Linear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Linear system satisfies superposition principle.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Response of system to weighted sum = weighted sum of responses of the system to each individual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179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and Non Linear System(Check for Linearity)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83</a:t>
            </a:fld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22" y="1988839"/>
            <a:ext cx="5176525" cy="140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1"/>
            <a:ext cx="5184576" cy="151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554" y="5517231"/>
            <a:ext cx="5162694" cy="3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91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84</a:t>
            </a:fld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1" y="188640"/>
            <a:ext cx="19907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36004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51" y="1772816"/>
            <a:ext cx="60960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8172"/>
            <a:ext cx="45815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72022"/>
            <a:ext cx="55721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283961"/>
            <a:ext cx="46196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43" y="5662548"/>
            <a:ext cx="36004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40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85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354"/>
            <a:ext cx="5904656" cy="681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6421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86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1347090"/>
            <a:ext cx="6416280" cy="431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9331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87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17621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34" y="692696"/>
            <a:ext cx="5774357" cy="120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34" y="2132856"/>
            <a:ext cx="7790582" cy="198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1" y="4221088"/>
            <a:ext cx="7790582" cy="53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1" y="4941168"/>
            <a:ext cx="7790582" cy="165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16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dirty="0"/>
              <a:t>Causal and Non Causal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88</a:t>
            </a:fld>
            <a:endParaRPr lang="en-IN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2" y="2348880"/>
            <a:ext cx="875446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64" y="3645024"/>
            <a:ext cx="7990221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32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Causal and Non Causal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89</a:t>
            </a:fld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5256584" cy="46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0850"/>
            <a:ext cx="8273432" cy="79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49080"/>
            <a:ext cx="827343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3312368" cy="51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57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477838" y="5327650"/>
            <a:ext cx="55848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(3) Noise process 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 Digital filter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77838" y="4249738"/>
            <a:ext cx="818832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(1) Selective of A/D 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 Signal representation - Sampling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477838" y="4787900"/>
            <a:ext cx="841375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(2) Manipulation and transform 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 feature extraction and analysis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87350" y="458788"/>
            <a:ext cx="7243763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800" b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Objective of Digital Signal Processing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3254375" y="1143000"/>
            <a:ext cx="24431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Digital Signals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273175" y="2200275"/>
            <a:ext cx="1960563" cy="460375"/>
          </a:xfrm>
          <a:prstGeom prst="rect">
            <a:avLst/>
          </a:prstGeom>
          <a:noFill/>
          <a:ln w="28440" cap="sq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Manipulation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565775" y="2200275"/>
            <a:ext cx="1785938" cy="4603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Digital filter</a:t>
            </a:r>
          </a:p>
        </p:txBody>
      </p:sp>
      <p:sp>
        <p:nvSpPr>
          <p:cNvPr id="17417" name="Line 8"/>
          <p:cNvSpPr>
            <a:spLocks noChangeShapeType="1"/>
          </p:cNvSpPr>
          <p:nvPr/>
        </p:nvSpPr>
        <p:spPr bwMode="auto">
          <a:xfrm flipH="1">
            <a:off x="2263775" y="1579563"/>
            <a:ext cx="1093788" cy="5334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8" name="Line 9"/>
          <p:cNvSpPr>
            <a:spLocks noChangeShapeType="1"/>
          </p:cNvSpPr>
          <p:nvPr/>
        </p:nvSpPr>
        <p:spPr bwMode="auto">
          <a:xfrm>
            <a:off x="4779963" y="1579563"/>
            <a:ext cx="1677987" cy="5334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9" name="Line 10"/>
          <p:cNvSpPr>
            <a:spLocks noChangeShapeType="1"/>
          </p:cNvSpPr>
          <p:nvPr/>
        </p:nvSpPr>
        <p:spPr bwMode="auto">
          <a:xfrm>
            <a:off x="3568700" y="2493963"/>
            <a:ext cx="1677988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0" name="Line 11"/>
          <p:cNvSpPr>
            <a:spLocks noChangeShapeType="1"/>
          </p:cNvSpPr>
          <p:nvPr/>
        </p:nvSpPr>
        <p:spPr bwMode="auto">
          <a:xfrm>
            <a:off x="2265363" y="2722563"/>
            <a:ext cx="1587" cy="2286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1" name="Line 12"/>
          <p:cNvSpPr>
            <a:spLocks noChangeShapeType="1"/>
          </p:cNvSpPr>
          <p:nvPr/>
        </p:nvSpPr>
        <p:spPr bwMode="auto">
          <a:xfrm>
            <a:off x="6457950" y="2722563"/>
            <a:ext cx="1588" cy="2286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363663" y="2951163"/>
            <a:ext cx="178117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Measurement</a:t>
            </a:r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5559425" y="2968625"/>
            <a:ext cx="17589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Digital Signals</a:t>
            </a:r>
          </a:p>
        </p:txBody>
      </p:sp>
      <p:sp>
        <p:nvSpPr>
          <p:cNvPr id="19471" name="Text Box 15"/>
          <p:cNvSpPr txBox="1">
            <a:spLocks noChangeArrowheads="1"/>
          </p:cNvSpPr>
          <p:nvPr/>
        </p:nvSpPr>
        <p:spPr bwMode="auto">
          <a:xfrm>
            <a:off x="882650" y="3294063"/>
            <a:ext cx="2774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buFont typeface="Times New Roman" pitchFamily="16" charset="0"/>
              <a:buBlip>
                <a:blip r:embed="rId3"/>
              </a:buBlip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Spectrum analysis</a:t>
            </a:r>
          </a:p>
        </p:txBody>
      </p:sp>
      <p:sp>
        <p:nvSpPr>
          <p:cNvPr id="19472" name="Text Box 16"/>
          <p:cNvSpPr txBox="1">
            <a:spLocks noChangeArrowheads="1"/>
          </p:cNvSpPr>
          <p:nvPr/>
        </p:nvSpPr>
        <p:spPr bwMode="auto">
          <a:xfrm>
            <a:off x="4886325" y="3360738"/>
            <a:ext cx="316230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buFont typeface="Times New Roman" pitchFamily="16" charset="0"/>
              <a:buBlip>
                <a:blip r:embed="rId3"/>
              </a:buBlip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Frequency division</a:t>
            </a:r>
          </a:p>
          <a:p>
            <a:pPr>
              <a:lnSpc>
                <a:spcPct val="130000"/>
              </a:lnSpc>
              <a:buFont typeface="Times New Roman" pitchFamily="16" charset="0"/>
              <a:buBlip>
                <a:blip r:embed="rId3"/>
              </a:buBlip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  Disturbance attenuation</a:t>
            </a:r>
          </a:p>
          <a:p>
            <a:pPr>
              <a:lnSpc>
                <a:spcPct val="130000"/>
              </a:lnSpc>
              <a:defRPr/>
            </a:pPr>
            <a:endParaRPr lang="en-US" sz="20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776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Causal and Non Causal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90</a:t>
            </a:fld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468052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967038"/>
            <a:ext cx="7604893" cy="139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46" y="4653136"/>
            <a:ext cx="762951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028899"/>
            <a:ext cx="3312368" cy="51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17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Causal and Non Causal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91</a:t>
            </a:fld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3672408" cy="45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7848872" cy="100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4293096"/>
            <a:ext cx="784887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589240"/>
            <a:ext cx="3096344" cy="47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1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Stable and Unstable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92</a:t>
            </a:fld>
            <a:endParaRPr lang="en-IN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8208912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208912" cy="196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4548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Stable and Unstable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213" y="2970212"/>
            <a:ext cx="77628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1535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Stable and Unstable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94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204864"/>
            <a:ext cx="767715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796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 and IIR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752600"/>
            <a:ext cx="7997825" cy="455672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FIR system (Finite duration Impulse Response System) , the impulse response consists of finite number of 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IIR system (Infinite duration Impulse Response System) , the impulse response consists of infinite number of 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4408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96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60" y="695221"/>
            <a:ext cx="6993516" cy="76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55" y="2060848"/>
            <a:ext cx="755332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2073"/>
            <a:ext cx="7488832" cy="45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221088"/>
            <a:ext cx="769620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5301208"/>
            <a:ext cx="6584404" cy="69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9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or Linear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97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728859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7821006" cy="933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797151"/>
            <a:ext cx="7728859" cy="93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829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or Linear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In linear convolution the x1 and x2 sequences are non periodic , hence convolution result x3 is also non periodic.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Linear convolution is said to be aperiodic.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2171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99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7920880" cy="75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4" y="2518063"/>
            <a:ext cx="7925816" cy="199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75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10263</TotalTime>
  <Words>1704</Words>
  <Application>Microsoft Office PowerPoint</Application>
  <PresentationFormat>On-screen Show (4:3)</PresentationFormat>
  <Paragraphs>365</Paragraphs>
  <Slides>146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146</vt:i4>
      </vt:variant>
    </vt:vector>
  </HeadingPairs>
  <TitlesOfParts>
    <vt:vector size="155" baseType="lpstr">
      <vt:lpstr>黑体</vt:lpstr>
      <vt:lpstr>Arial</vt:lpstr>
      <vt:lpstr>Calibri</vt:lpstr>
      <vt:lpstr>Comic Sans MS</vt:lpstr>
      <vt:lpstr>Times New Roman</vt:lpstr>
      <vt:lpstr>Verdana</vt:lpstr>
      <vt:lpstr>Wingdings</vt:lpstr>
      <vt:lpstr>Office Theme</vt:lpstr>
      <vt:lpstr>1_Office Theme</vt:lpstr>
      <vt:lpstr>Chapter 1</vt:lpstr>
      <vt:lpstr>PowerPoint Presentation</vt:lpstr>
      <vt:lpstr>Signal</vt:lpstr>
      <vt:lpstr>Example of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and Power</vt:lpstr>
      <vt:lpstr>Power and Energy in a Physical System </vt:lpstr>
      <vt:lpstr>Power and 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theorem</vt:lpstr>
      <vt:lpstr>Relationship between analog and digital signal by sampling</vt:lpstr>
      <vt:lpstr>PowerPoint Presentation</vt:lpstr>
      <vt:lpstr>Classification of Discrete Time Signals</vt:lpstr>
      <vt:lpstr>Deterministic and Random Signal</vt:lpstr>
      <vt:lpstr>  Periodic and Non-periodic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Shifting of Discrete Time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Discrete Time System</vt:lpstr>
      <vt:lpstr>Discrete Time System</vt:lpstr>
      <vt:lpstr>LTI (Linear Time Invariant)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Invariant and Time Variant System</vt:lpstr>
      <vt:lpstr>Procedure to test for time Invariance</vt:lpstr>
      <vt:lpstr>Procedure to test for time Invariance</vt:lpstr>
      <vt:lpstr>Procedure to test for time Invariance</vt:lpstr>
      <vt:lpstr>PowerPoint Presentation</vt:lpstr>
      <vt:lpstr>PowerPoint Presentation</vt:lpstr>
      <vt:lpstr>PowerPoint Presentation</vt:lpstr>
      <vt:lpstr>Linear and Non Linear System</vt:lpstr>
      <vt:lpstr>Linear and Non Linear System(Check for Linearity)</vt:lpstr>
      <vt:lpstr>PowerPoint Presentation</vt:lpstr>
      <vt:lpstr>PowerPoint Presentation</vt:lpstr>
      <vt:lpstr>PowerPoint Presentation</vt:lpstr>
      <vt:lpstr>PowerPoint Presentation</vt:lpstr>
      <vt:lpstr> Causal and Non Causal Systems</vt:lpstr>
      <vt:lpstr>Causal and Non Causal Systems</vt:lpstr>
      <vt:lpstr>Causal and Non Causal Systems</vt:lpstr>
      <vt:lpstr>Causal and Non Causal Systems</vt:lpstr>
      <vt:lpstr>Stable and Unstable</vt:lpstr>
      <vt:lpstr>Stable and Unstable</vt:lpstr>
      <vt:lpstr>Stable and Unstable</vt:lpstr>
      <vt:lpstr>FIR and IIR Systems</vt:lpstr>
      <vt:lpstr>PowerPoint Presentation</vt:lpstr>
      <vt:lpstr>Discrete or Linear Convolution</vt:lpstr>
      <vt:lpstr>Discrete or Linear 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Graphical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Circular Convolution</vt:lpstr>
      <vt:lpstr>Circular 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Correlation</vt:lpstr>
      <vt:lpstr>Cross Correlation</vt:lpstr>
      <vt:lpstr>Auto Correlation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Method for Calculating Auto and Cross Correlation.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Admin</dc:creator>
  <cp:lastModifiedBy>Samudra Nayak</cp:lastModifiedBy>
  <cp:revision>190</cp:revision>
  <dcterms:created xsi:type="dcterms:W3CDTF">2022-01-06T12:44:16Z</dcterms:created>
  <dcterms:modified xsi:type="dcterms:W3CDTF">2022-03-01T10:40:18Z</dcterms:modified>
</cp:coreProperties>
</file>